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Mona Sans Semi Bold"/>
      <p:regular r:id="rId18"/>
    </p:embeddedFont>
    <p:embeddedFont>
      <p:font typeface="Mona Sans Semi Bold"/>
      <p:regular r:id="rId19"/>
    </p:embeddedFont>
    <p:embeddedFont>
      <p:font typeface="Mona Sans Semi Bold"/>
      <p:regular r:id="rId20"/>
    </p:embeddedFont>
    <p:embeddedFont>
      <p:font typeface="Mona Sans Semi Bold"/>
      <p:regular r:id="rId21"/>
    </p:embeddedFont>
    <p:embeddedFont>
      <p:font typeface="Funnel Sans"/>
      <p:regular r:id="rId22"/>
    </p:embeddedFont>
    <p:embeddedFont>
      <p:font typeface="Funnel Sans"/>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s>
</file>

<file path=ppt/media/>
</file>

<file path=ppt/media/image-1-1.png>
</file>

<file path=ppt/media/image-10-1.png>
</file>

<file path=ppt/media/image-10-2.svg>
</file>

<file path=ppt/media/image-10-3.png>
</file>

<file path=ppt/media/image-10-4.sv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1-1.png>
</file>

<file path=ppt/media/image-11-2.svg>
</file>

<file path=ppt/media/image-11-3.png>
</file>

<file path=ppt/media/image-11-4.svg>
</file>

<file path=ppt/media/image-11-5.png>
</file>

<file path=ppt/media/image-11-6.svg>
</file>

<file path=ppt/media/image-2-1.png>
</file>

<file path=ppt/media/image-4-1.png>
</file>

<file path=ppt/media/image-5-1.png>
</file>

<file path=ppt/media/image-5-2.png>
</file>

<file path=ppt/media/image-6-1.png>
</file>

<file path=ppt/media/image-7-1.png>
</file>

<file path=ppt/media/image-7-2.png>
</file>

<file path=ppt/media/image-8-1.png>
</file>

<file path=ppt/media/image-8-2.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svg"/><Relationship Id="rId3" Type="http://schemas.openxmlformats.org/officeDocument/2006/relationships/image" Target="../media/image-10-3.png"/><Relationship Id="rId4" Type="http://schemas.openxmlformats.org/officeDocument/2006/relationships/image" Target="../media/image-10-4.sv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svg"/><Relationship Id="rId3" Type="http://schemas.openxmlformats.org/officeDocument/2006/relationships/image" Target="../media/image-11-3.png"/><Relationship Id="rId4" Type="http://schemas.openxmlformats.org/officeDocument/2006/relationships/image" Target="../media/image-11-4.svg"/><Relationship Id="rId5" Type="http://schemas.openxmlformats.org/officeDocument/2006/relationships/image" Target="../media/image-11-5.png"/><Relationship Id="rId6" Type="http://schemas.openxmlformats.org/officeDocument/2006/relationships/image" Target="../media/image-11-6.svg"/><Relationship Id="rId7" Type="http://schemas.openxmlformats.org/officeDocument/2006/relationships/slideLayout" Target="../slideLayouts/slideLayout12.xml"/><Relationship Id="rId8"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6035040" cy="8229600"/>
          </a:xfrm>
          <a:prstGeom prst="rect">
            <a:avLst/>
          </a:prstGeom>
        </p:spPr>
      </p:pic>
      <p:sp>
        <p:nvSpPr>
          <p:cNvPr id="3" name="Text 0"/>
          <p:cNvSpPr/>
          <p:nvPr/>
        </p:nvSpPr>
        <p:spPr>
          <a:xfrm>
            <a:off x="6280190" y="2518648"/>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Lancement d'un site e-commerce de compléments alimentaires</a:t>
            </a:r>
            <a:endParaRPr lang="en-US" sz="4450" dirty="0"/>
          </a:p>
        </p:txBody>
      </p:sp>
      <p:sp>
        <p:nvSpPr>
          <p:cNvPr id="4" name="Text 1"/>
          <p:cNvSpPr/>
          <p:nvPr/>
        </p:nvSpPr>
        <p:spPr>
          <a:xfrm>
            <a:off x="6280190" y="4985147"/>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Présenté par Mohamed Selim Laabidi, Mohamed Amine Methni et Mohamed Amine Ghorbel.</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703665"/>
            <a:ext cx="8005882" cy="566976"/>
          </a:xfrm>
          <a:prstGeom prst="rect">
            <a:avLst/>
          </a:prstGeom>
          <a:noFill/>
          <a:ln/>
        </p:spPr>
        <p:txBody>
          <a:bodyPr wrap="none" lIns="0" tIns="0" rIns="0" bIns="0" rtlCol="0" anchor="t"/>
          <a:lstStyle/>
          <a:p>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Prochaines étapes et appel à l'action</a:t>
            </a:r>
            <a:endParaRPr lang="en-US" sz="3550" dirty="0"/>
          </a:p>
        </p:txBody>
      </p:sp>
      <p:sp>
        <p:nvSpPr>
          <p:cNvPr id="3" name="Text 1"/>
          <p:cNvSpPr/>
          <p:nvPr/>
        </p:nvSpPr>
        <p:spPr>
          <a:xfrm>
            <a:off x="793790" y="261080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Forts de ces avancées, nous sommes prêts à finaliser les sprints restants et à lancer notre plateforme. Nous sommes convaincus que ce projet répondra à un besoin marché et générera des opportunités significatives.</a:t>
            </a:r>
            <a:endParaRPr lang="en-US" sz="1750" dirty="0"/>
          </a:p>
        </p:txBody>
      </p:sp>
      <p:sp>
        <p:nvSpPr>
          <p:cNvPr id="4" name="Shape 2"/>
          <p:cNvSpPr/>
          <p:nvPr/>
        </p:nvSpPr>
        <p:spPr>
          <a:xfrm>
            <a:off x="793790" y="3591758"/>
            <a:ext cx="510302" cy="510302"/>
          </a:xfrm>
          <a:prstGeom prst="roundRect">
            <a:avLst>
              <a:gd name="adj" fmla="val 18669"/>
            </a:avLst>
          </a:prstGeom>
          <a:solidFill>
            <a:srgbClr val="404040"/>
          </a:solidFill>
          <a:ln w="7620">
            <a:solidFill>
              <a:srgbClr val="595959"/>
            </a:solidFill>
            <a:prstDash val="solid"/>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78860" y="3676769"/>
            <a:ext cx="340162" cy="340162"/>
          </a:xfrm>
          <a:prstGeom prst="rect">
            <a:avLst/>
          </a:prstGeom>
        </p:spPr>
      </p:pic>
      <p:sp>
        <p:nvSpPr>
          <p:cNvPr id="6" name="Text 3"/>
          <p:cNvSpPr/>
          <p:nvPr/>
        </p:nvSpPr>
        <p:spPr>
          <a:xfrm>
            <a:off x="1530906" y="3669625"/>
            <a:ext cx="3378637" cy="354330"/>
          </a:xfrm>
          <a:prstGeom prst="rect">
            <a:avLst/>
          </a:prstGeom>
          <a:noFill/>
          <a:ln/>
        </p:spPr>
        <p:txBody>
          <a:bodyPr wrap="none" lIns="0" tIns="0" rIns="0" bIns="0" rtlCol="0" anchor="t"/>
          <a:lstStyle/>
          <a:p>
            <a:pPr algn="l" indent="0" marL="0">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Accélérer le déploiement</a:t>
            </a:r>
            <a:endParaRPr lang="en-US" sz="2200" dirty="0"/>
          </a:p>
        </p:txBody>
      </p:sp>
      <p:sp>
        <p:nvSpPr>
          <p:cNvPr id="7" name="Text 4"/>
          <p:cNvSpPr/>
          <p:nvPr/>
        </p:nvSpPr>
        <p:spPr>
          <a:xfrm>
            <a:off x="1530906" y="4160044"/>
            <a:ext cx="12305705"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Finaliser les sprints 3, 4 et 5.</a:t>
            </a:r>
            <a:endParaRPr lang="en-US" sz="1750" dirty="0"/>
          </a:p>
        </p:txBody>
      </p:sp>
      <p:sp>
        <p:nvSpPr>
          <p:cNvPr id="8" name="Shape 5"/>
          <p:cNvSpPr/>
          <p:nvPr/>
        </p:nvSpPr>
        <p:spPr>
          <a:xfrm>
            <a:off x="793790" y="4976574"/>
            <a:ext cx="510302" cy="510302"/>
          </a:xfrm>
          <a:prstGeom prst="roundRect">
            <a:avLst>
              <a:gd name="adj" fmla="val 18669"/>
            </a:avLst>
          </a:prstGeom>
          <a:solidFill>
            <a:srgbClr val="404040"/>
          </a:solidFill>
          <a:ln w="7620">
            <a:solidFill>
              <a:srgbClr val="595959"/>
            </a:solidFill>
            <a:prstDash val="solid"/>
          </a:ln>
        </p:spPr>
      </p:sp>
      <p:pic>
        <p:nvPicPr>
          <p:cNvPr id="9"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8860" y="5061585"/>
            <a:ext cx="340162" cy="340162"/>
          </a:xfrm>
          <a:prstGeom prst="rect">
            <a:avLst/>
          </a:prstGeom>
        </p:spPr>
      </p:pic>
      <p:sp>
        <p:nvSpPr>
          <p:cNvPr id="10" name="Text 6"/>
          <p:cNvSpPr/>
          <p:nvPr/>
        </p:nvSpPr>
        <p:spPr>
          <a:xfrm>
            <a:off x="1530906" y="505444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Étendre le catalogue</a:t>
            </a:r>
            <a:endParaRPr lang="en-US" sz="2200" dirty="0"/>
          </a:p>
        </p:txBody>
      </p:sp>
      <p:sp>
        <p:nvSpPr>
          <p:cNvPr id="11" name="Text 7"/>
          <p:cNvSpPr/>
          <p:nvPr/>
        </p:nvSpPr>
        <p:spPr>
          <a:xfrm>
            <a:off x="1530906" y="5544860"/>
            <a:ext cx="12305705"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Ajouter de nouveaux compléments de qualité.</a:t>
            </a:r>
            <a:endParaRPr lang="en-US" sz="1750" dirty="0"/>
          </a:p>
        </p:txBody>
      </p:sp>
      <p:sp>
        <p:nvSpPr>
          <p:cNvPr id="12" name="Text 8"/>
          <p:cNvSpPr/>
          <p:nvPr/>
        </p:nvSpPr>
        <p:spPr>
          <a:xfrm>
            <a:off x="793790" y="6162913"/>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Nous vous invitons à nous contacter pour toute question ou opportunité de collaboration.</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769870"/>
            <a:ext cx="9190196" cy="708779"/>
          </a:xfrm>
          <a:prstGeom prst="rect">
            <a:avLst/>
          </a:prstGeom>
          <a:noFill/>
          <a:ln/>
        </p:spPr>
        <p:txBody>
          <a:bodyPr wrap="non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MERCI POUR VOTRE ATTENTION</a:t>
            </a:r>
            <a:endParaRPr lang="en-US" sz="4450" dirty="0"/>
          </a:p>
        </p:txBody>
      </p:sp>
      <p:sp>
        <p:nvSpPr>
          <p:cNvPr id="3" name="Shape 1"/>
          <p:cNvSpPr/>
          <p:nvPr/>
        </p:nvSpPr>
        <p:spPr>
          <a:xfrm>
            <a:off x="793790" y="4272439"/>
            <a:ext cx="4196358" cy="1187172"/>
          </a:xfrm>
          <a:prstGeom prst="roundRect">
            <a:avLst>
              <a:gd name="adj" fmla="val 12324"/>
            </a:avLst>
          </a:prstGeom>
          <a:solidFill>
            <a:srgbClr val="181616">
              <a:alpha val="95000"/>
            </a:srgbClr>
          </a:solidFill>
          <a:ln/>
        </p:spPr>
      </p:sp>
      <p:sp>
        <p:nvSpPr>
          <p:cNvPr id="4" name="Shape 2"/>
          <p:cNvSpPr/>
          <p:nvPr/>
        </p:nvSpPr>
        <p:spPr>
          <a:xfrm>
            <a:off x="793790" y="4241959"/>
            <a:ext cx="4196358" cy="121920"/>
          </a:xfrm>
          <a:prstGeom prst="roundRect">
            <a:avLst>
              <a:gd name="adj" fmla="val 78139"/>
            </a:avLst>
          </a:prstGeom>
          <a:solidFill>
            <a:srgbClr val="FFFFFF"/>
          </a:solidFill>
          <a:ln/>
        </p:spPr>
      </p:sp>
      <p:sp>
        <p:nvSpPr>
          <p:cNvPr id="5" name="Shape 3"/>
          <p:cNvSpPr/>
          <p:nvPr/>
        </p:nvSpPr>
        <p:spPr>
          <a:xfrm>
            <a:off x="2551688" y="3932277"/>
            <a:ext cx="680442" cy="680442"/>
          </a:xfrm>
          <a:prstGeom prst="roundRect">
            <a:avLst>
              <a:gd name="adj" fmla="val 134383"/>
            </a:avLst>
          </a:prstGeom>
          <a:solidFill>
            <a:srgbClr val="FFFFFF"/>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755761" y="4136350"/>
            <a:ext cx="272177" cy="272177"/>
          </a:xfrm>
          <a:prstGeom prst="rect">
            <a:avLst/>
          </a:prstGeom>
        </p:spPr>
      </p:pic>
      <p:sp>
        <p:nvSpPr>
          <p:cNvPr id="7" name="Text 4"/>
          <p:cNvSpPr/>
          <p:nvPr/>
        </p:nvSpPr>
        <p:spPr>
          <a:xfrm>
            <a:off x="1051084" y="4839414"/>
            <a:ext cx="3681770"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sesamenutrition@gmail.com</a:t>
            </a:r>
            <a:endParaRPr lang="en-US" sz="1750" dirty="0"/>
          </a:p>
        </p:txBody>
      </p:sp>
      <p:sp>
        <p:nvSpPr>
          <p:cNvPr id="8" name="Shape 5"/>
          <p:cNvSpPr/>
          <p:nvPr/>
        </p:nvSpPr>
        <p:spPr>
          <a:xfrm>
            <a:off x="5216962" y="4272439"/>
            <a:ext cx="4196358" cy="1187172"/>
          </a:xfrm>
          <a:prstGeom prst="roundRect">
            <a:avLst>
              <a:gd name="adj" fmla="val 12324"/>
            </a:avLst>
          </a:prstGeom>
          <a:solidFill>
            <a:srgbClr val="181616">
              <a:alpha val="95000"/>
            </a:srgbClr>
          </a:solidFill>
          <a:ln/>
        </p:spPr>
      </p:sp>
      <p:sp>
        <p:nvSpPr>
          <p:cNvPr id="9" name="Shape 6"/>
          <p:cNvSpPr/>
          <p:nvPr/>
        </p:nvSpPr>
        <p:spPr>
          <a:xfrm>
            <a:off x="5216962" y="4241959"/>
            <a:ext cx="4196358" cy="121920"/>
          </a:xfrm>
          <a:prstGeom prst="roundRect">
            <a:avLst>
              <a:gd name="adj" fmla="val 78139"/>
            </a:avLst>
          </a:prstGeom>
          <a:solidFill>
            <a:srgbClr val="FFFFFF"/>
          </a:solidFill>
          <a:ln/>
        </p:spPr>
      </p:sp>
      <p:sp>
        <p:nvSpPr>
          <p:cNvPr id="10" name="Shape 7"/>
          <p:cNvSpPr/>
          <p:nvPr/>
        </p:nvSpPr>
        <p:spPr>
          <a:xfrm>
            <a:off x="6974860" y="3932277"/>
            <a:ext cx="680442" cy="680442"/>
          </a:xfrm>
          <a:prstGeom prst="roundRect">
            <a:avLst>
              <a:gd name="adj" fmla="val 134383"/>
            </a:avLst>
          </a:prstGeom>
          <a:solidFill>
            <a:srgbClr val="FFFFFF"/>
          </a:solidFill>
          <a:ln/>
        </p:spPr>
      </p:sp>
      <p:pic>
        <p:nvPicPr>
          <p:cNvPr id="1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78933" y="4136350"/>
            <a:ext cx="272177" cy="272177"/>
          </a:xfrm>
          <a:prstGeom prst="rect">
            <a:avLst/>
          </a:prstGeom>
        </p:spPr>
      </p:pic>
      <p:sp>
        <p:nvSpPr>
          <p:cNvPr id="12" name="Text 8"/>
          <p:cNvSpPr/>
          <p:nvPr/>
        </p:nvSpPr>
        <p:spPr>
          <a:xfrm>
            <a:off x="5474256" y="4839414"/>
            <a:ext cx="3681770"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@sesamenutrition_</a:t>
            </a:r>
            <a:endParaRPr lang="en-US" sz="1750" dirty="0"/>
          </a:p>
        </p:txBody>
      </p:sp>
      <p:sp>
        <p:nvSpPr>
          <p:cNvPr id="13" name="Shape 9"/>
          <p:cNvSpPr/>
          <p:nvPr/>
        </p:nvSpPr>
        <p:spPr>
          <a:xfrm>
            <a:off x="9640133" y="4272439"/>
            <a:ext cx="4196358" cy="1187172"/>
          </a:xfrm>
          <a:prstGeom prst="roundRect">
            <a:avLst>
              <a:gd name="adj" fmla="val 12324"/>
            </a:avLst>
          </a:prstGeom>
          <a:solidFill>
            <a:srgbClr val="181616">
              <a:alpha val="95000"/>
            </a:srgbClr>
          </a:solidFill>
          <a:ln/>
        </p:spPr>
      </p:sp>
      <p:sp>
        <p:nvSpPr>
          <p:cNvPr id="14" name="Shape 10"/>
          <p:cNvSpPr/>
          <p:nvPr/>
        </p:nvSpPr>
        <p:spPr>
          <a:xfrm>
            <a:off x="9640133" y="4241959"/>
            <a:ext cx="4196358" cy="121920"/>
          </a:xfrm>
          <a:prstGeom prst="roundRect">
            <a:avLst>
              <a:gd name="adj" fmla="val 78139"/>
            </a:avLst>
          </a:prstGeom>
          <a:solidFill>
            <a:srgbClr val="FFFFFF"/>
          </a:solidFill>
          <a:ln/>
        </p:spPr>
      </p:sp>
      <p:sp>
        <p:nvSpPr>
          <p:cNvPr id="15" name="Shape 11"/>
          <p:cNvSpPr/>
          <p:nvPr/>
        </p:nvSpPr>
        <p:spPr>
          <a:xfrm>
            <a:off x="11398032" y="3932277"/>
            <a:ext cx="680442" cy="680442"/>
          </a:xfrm>
          <a:prstGeom prst="roundRect">
            <a:avLst>
              <a:gd name="adj" fmla="val 134383"/>
            </a:avLst>
          </a:prstGeom>
          <a:solidFill>
            <a:srgbClr val="FFFFFF"/>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602105" y="4136350"/>
            <a:ext cx="272177" cy="272177"/>
          </a:xfrm>
          <a:prstGeom prst="rect">
            <a:avLst/>
          </a:prstGeom>
        </p:spPr>
      </p:pic>
      <p:sp>
        <p:nvSpPr>
          <p:cNvPr id="17" name="Text 12"/>
          <p:cNvSpPr/>
          <p:nvPr/>
        </p:nvSpPr>
        <p:spPr>
          <a:xfrm>
            <a:off x="9897427" y="4839414"/>
            <a:ext cx="3681770"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+216 21 395 975</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118723"/>
          </a:xfrm>
          <a:prstGeom prst="rect">
            <a:avLst/>
          </a:prstGeom>
        </p:spPr>
      </p:pic>
      <p:sp>
        <p:nvSpPr>
          <p:cNvPr id="3" name="Text 0"/>
          <p:cNvSpPr/>
          <p:nvPr/>
        </p:nvSpPr>
        <p:spPr>
          <a:xfrm>
            <a:off x="793790" y="4534495"/>
            <a:ext cx="11443454" cy="566976"/>
          </a:xfrm>
          <a:prstGeom prst="rect">
            <a:avLst/>
          </a:prstGeom>
          <a:noFill/>
          <a:ln/>
        </p:spPr>
        <p:txBody>
          <a:bodyPr wrap="none" lIns="0" tIns="0" rIns="0" bIns="0" rtlCol="0" anchor="t"/>
          <a:lstStyle/>
          <a:p>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Notre vision: des compléments accessibles et fiables</a:t>
            </a:r>
            <a:endParaRPr lang="en-US" sz="3550" dirty="0"/>
          </a:p>
        </p:txBody>
      </p:sp>
      <p:sp>
        <p:nvSpPr>
          <p:cNvPr id="4" name="Text 1"/>
          <p:cNvSpPr/>
          <p:nvPr/>
        </p:nvSpPr>
        <p:spPr>
          <a:xfrm>
            <a:off x="793790" y="5441633"/>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Nous nous lançons dans la création d'une plateforme e-commerce dédiée aux compléments alimentaires, avec une proposition de valeur unique : la flexibilité du paiement à la livraison. Notre objectif est de démocratiser l'accès à des produits de santé de qualité, en renforçant la confiance des consommateurs par une expérience d'achat sécurisée et adaptée à leurs besoins.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663059"/>
            <a:ext cx="7489746" cy="708779"/>
          </a:xfrm>
          <a:prstGeom prst="rect">
            <a:avLst/>
          </a:prstGeom>
          <a:noFill/>
          <a:ln/>
        </p:spPr>
        <p:txBody>
          <a:bodyPr wrap="non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Les 5 sprints de notre projet</a:t>
            </a:r>
            <a:endParaRPr lang="en-US" sz="4450" dirty="0"/>
          </a:p>
        </p:txBody>
      </p:sp>
      <p:sp>
        <p:nvSpPr>
          <p:cNvPr id="3" name="Text 1"/>
          <p:cNvSpPr/>
          <p:nvPr/>
        </p:nvSpPr>
        <p:spPr>
          <a:xfrm>
            <a:off x="793790" y="1825466"/>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Notre approche agile, structurée en 5 sprints clés, garantit une progression efficace et une livraison itérative de valeur, depuis la fondation technique jusqu'à l'optimisation de l'expérience utilisateur.</a:t>
            </a:r>
            <a:endParaRPr lang="en-US" sz="1750" dirty="0"/>
          </a:p>
        </p:txBody>
      </p:sp>
      <p:sp>
        <p:nvSpPr>
          <p:cNvPr id="4" name="Shape 2"/>
          <p:cNvSpPr/>
          <p:nvPr/>
        </p:nvSpPr>
        <p:spPr>
          <a:xfrm>
            <a:off x="793790" y="2806422"/>
            <a:ext cx="4196358" cy="2448044"/>
          </a:xfrm>
          <a:prstGeom prst="roundRect">
            <a:avLst>
              <a:gd name="adj" fmla="val 3892"/>
            </a:avLst>
          </a:prstGeom>
          <a:solidFill>
            <a:srgbClr val="181616">
              <a:alpha val="95000"/>
            </a:srgbClr>
          </a:solidFill>
          <a:ln w="30480">
            <a:solidFill>
              <a:srgbClr val="FFFFFF"/>
            </a:solidFill>
            <a:prstDash val="solid"/>
          </a:ln>
        </p:spPr>
      </p:sp>
      <p:sp>
        <p:nvSpPr>
          <p:cNvPr id="5" name="Text 3"/>
          <p:cNvSpPr/>
          <p:nvPr/>
        </p:nvSpPr>
        <p:spPr>
          <a:xfrm>
            <a:off x="1051084" y="3063716"/>
            <a:ext cx="3681770" cy="708660"/>
          </a:xfrm>
          <a:prstGeom prst="rect">
            <a:avLst/>
          </a:prstGeom>
          <a:noFill/>
          <a:ln/>
        </p:spPr>
        <p:txBody>
          <a:bodyPr wrap="square" lIns="0" tIns="0" rIns="0" bIns="0" rtlCol="0" anchor="t"/>
          <a:lstStyle/>
          <a:p>
            <a:pPr algn="l" indent="0" marL="0">
              <a:lnSpc>
                <a:spcPts val="2750"/>
              </a:lnSpc>
              <a:buNone/>
            </a:pPr>
            <a:r>
              <a:rPr lang="en-US" sz="2200" dirty="0">
                <a:solidFill>
                  <a:srgbClr val="FFFFFF"/>
                </a:solidFill>
                <a:latin typeface="Mona Sans Semi Bold" pitchFamily="34" charset="0"/>
                <a:ea typeface="Mona Sans Semi Bold" pitchFamily="34" charset="-122"/>
                <a:cs typeface="Mona Sans Semi Bold" pitchFamily="34" charset="-120"/>
              </a:rPr>
              <a:t>Sprint 1: Fondation et Infrastructure</a:t>
            </a:r>
            <a:endParaRPr lang="en-US" sz="2200" dirty="0"/>
          </a:p>
        </p:txBody>
      </p:sp>
      <p:sp>
        <p:nvSpPr>
          <p:cNvPr id="6" name="Text 4"/>
          <p:cNvSpPr/>
          <p:nvPr/>
        </p:nvSpPr>
        <p:spPr>
          <a:xfrm>
            <a:off x="1051084" y="3908465"/>
            <a:ext cx="3681770" cy="1088708"/>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Funnel Sans" pitchFamily="34" charset="0"/>
                <a:ea typeface="Funnel Sans" pitchFamily="34" charset="-122"/>
                <a:cs typeface="Funnel Sans" pitchFamily="34" charset="-120"/>
              </a:rPr>
              <a:t>Mise en place de la base de données et de l'architecture backend.</a:t>
            </a:r>
            <a:endParaRPr lang="en-US" sz="1750" dirty="0"/>
          </a:p>
        </p:txBody>
      </p:sp>
      <p:sp>
        <p:nvSpPr>
          <p:cNvPr id="7" name="Shape 5"/>
          <p:cNvSpPr/>
          <p:nvPr/>
        </p:nvSpPr>
        <p:spPr>
          <a:xfrm>
            <a:off x="5216962" y="2806422"/>
            <a:ext cx="4196358" cy="2448044"/>
          </a:xfrm>
          <a:prstGeom prst="roundRect">
            <a:avLst>
              <a:gd name="adj" fmla="val 3892"/>
            </a:avLst>
          </a:prstGeom>
          <a:solidFill>
            <a:srgbClr val="181616">
              <a:alpha val="95000"/>
            </a:srgbClr>
          </a:solidFill>
          <a:ln w="30480">
            <a:solidFill>
              <a:srgbClr val="FFFFFF"/>
            </a:solidFill>
            <a:prstDash val="solid"/>
          </a:ln>
        </p:spPr>
      </p:sp>
      <p:sp>
        <p:nvSpPr>
          <p:cNvPr id="8" name="Text 6"/>
          <p:cNvSpPr/>
          <p:nvPr/>
        </p:nvSpPr>
        <p:spPr>
          <a:xfrm>
            <a:off x="5474256" y="3063716"/>
            <a:ext cx="3681770" cy="708660"/>
          </a:xfrm>
          <a:prstGeom prst="rect">
            <a:avLst/>
          </a:prstGeom>
          <a:noFill/>
          <a:ln/>
        </p:spPr>
        <p:txBody>
          <a:bodyPr wrap="square" lIns="0" tIns="0" rIns="0" bIns="0" rtlCol="0" anchor="t"/>
          <a:lstStyle/>
          <a:p>
            <a:pPr algn="l" indent="0" marL="0">
              <a:lnSpc>
                <a:spcPts val="2750"/>
              </a:lnSpc>
              <a:buNone/>
            </a:pPr>
            <a:r>
              <a:rPr lang="en-US" sz="2200" dirty="0">
                <a:solidFill>
                  <a:srgbClr val="FFFFFF"/>
                </a:solidFill>
                <a:latin typeface="Mona Sans Semi Bold" pitchFamily="34" charset="0"/>
                <a:ea typeface="Mona Sans Semi Bold" pitchFamily="34" charset="-122"/>
                <a:cs typeface="Mona Sans Semi Bold" pitchFamily="34" charset="-120"/>
              </a:rPr>
              <a:t>Sprint 2: Développement du Front-end </a:t>
            </a:r>
            <a:endParaRPr lang="en-US" sz="2200" dirty="0"/>
          </a:p>
        </p:txBody>
      </p:sp>
      <p:sp>
        <p:nvSpPr>
          <p:cNvPr id="9" name="Text 7"/>
          <p:cNvSpPr/>
          <p:nvPr/>
        </p:nvSpPr>
        <p:spPr>
          <a:xfrm>
            <a:off x="5474256" y="3908465"/>
            <a:ext cx="3681770" cy="725805"/>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Funnel Sans" pitchFamily="34" charset="0"/>
                <a:ea typeface="Funnel Sans" pitchFamily="34" charset="-122"/>
                <a:cs typeface="Funnel Sans" pitchFamily="34" charset="-120"/>
              </a:rPr>
              <a:t>Conception des pages clés et intégration de l'interface utilisateur.</a:t>
            </a:r>
            <a:endParaRPr lang="en-US" sz="1750" dirty="0"/>
          </a:p>
        </p:txBody>
      </p:sp>
      <p:sp>
        <p:nvSpPr>
          <p:cNvPr id="10" name="Shape 8"/>
          <p:cNvSpPr/>
          <p:nvPr/>
        </p:nvSpPr>
        <p:spPr>
          <a:xfrm>
            <a:off x="9640133" y="2806422"/>
            <a:ext cx="4196358" cy="2448044"/>
          </a:xfrm>
          <a:prstGeom prst="roundRect">
            <a:avLst>
              <a:gd name="adj" fmla="val 3892"/>
            </a:avLst>
          </a:prstGeom>
          <a:solidFill>
            <a:srgbClr val="181616">
              <a:alpha val="95000"/>
            </a:srgbClr>
          </a:solidFill>
          <a:ln w="30480">
            <a:solidFill>
              <a:srgbClr val="FFFFFF"/>
            </a:solidFill>
            <a:prstDash val="solid"/>
          </a:ln>
        </p:spPr>
      </p:sp>
      <p:sp>
        <p:nvSpPr>
          <p:cNvPr id="11" name="Text 9"/>
          <p:cNvSpPr/>
          <p:nvPr/>
        </p:nvSpPr>
        <p:spPr>
          <a:xfrm>
            <a:off x="9897427" y="3063716"/>
            <a:ext cx="3681770" cy="708660"/>
          </a:xfrm>
          <a:prstGeom prst="rect">
            <a:avLst/>
          </a:prstGeom>
          <a:noFill/>
          <a:ln/>
        </p:spPr>
        <p:txBody>
          <a:bodyPr wrap="square" lIns="0" tIns="0" rIns="0" bIns="0" rtlCol="0" anchor="t"/>
          <a:lstStyle/>
          <a:p>
            <a:pPr algn="l" indent="0" marL="0">
              <a:lnSpc>
                <a:spcPts val="2750"/>
              </a:lnSpc>
              <a:buNone/>
            </a:pPr>
            <a:r>
              <a:rPr lang="en-US" sz="2200" dirty="0">
                <a:solidFill>
                  <a:srgbClr val="FFFFFF"/>
                </a:solidFill>
                <a:latin typeface="Mona Sans Semi Bold" pitchFamily="34" charset="0"/>
                <a:ea typeface="Mona Sans Semi Bold" pitchFamily="34" charset="-122"/>
                <a:cs typeface="Mona Sans Semi Bold" pitchFamily="34" charset="-120"/>
              </a:rPr>
              <a:t>Sprint 3: Fonctionnalités E-commerce</a:t>
            </a:r>
            <a:endParaRPr lang="en-US" sz="2200" dirty="0"/>
          </a:p>
        </p:txBody>
      </p:sp>
      <p:sp>
        <p:nvSpPr>
          <p:cNvPr id="12" name="Text 10"/>
          <p:cNvSpPr/>
          <p:nvPr/>
        </p:nvSpPr>
        <p:spPr>
          <a:xfrm>
            <a:off x="9897427" y="3908465"/>
            <a:ext cx="3681770" cy="1088708"/>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Funnel Sans" pitchFamily="34" charset="0"/>
                <a:ea typeface="Funnel Sans" pitchFamily="34" charset="-122"/>
                <a:cs typeface="Funnel Sans" pitchFamily="34" charset="-120"/>
              </a:rPr>
              <a:t>Gestion du panier, processus de commande et paiement à la livraison.</a:t>
            </a:r>
            <a:endParaRPr lang="en-US" sz="1750" dirty="0"/>
          </a:p>
        </p:txBody>
      </p:sp>
      <p:sp>
        <p:nvSpPr>
          <p:cNvPr id="13" name="Shape 11"/>
          <p:cNvSpPr/>
          <p:nvPr/>
        </p:nvSpPr>
        <p:spPr>
          <a:xfrm>
            <a:off x="793790" y="5481280"/>
            <a:ext cx="6407944" cy="2085142"/>
          </a:xfrm>
          <a:prstGeom prst="roundRect">
            <a:avLst>
              <a:gd name="adj" fmla="val 4569"/>
            </a:avLst>
          </a:prstGeom>
          <a:solidFill>
            <a:srgbClr val="181616">
              <a:alpha val="95000"/>
            </a:srgbClr>
          </a:solidFill>
          <a:ln w="30480">
            <a:solidFill>
              <a:srgbClr val="FFFFFF"/>
            </a:solidFill>
            <a:prstDash val="solid"/>
          </a:ln>
        </p:spPr>
      </p:sp>
      <p:sp>
        <p:nvSpPr>
          <p:cNvPr id="14" name="Text 12"/>
          <p:cNvSpPr/>
          <p:nvPr/>
        </p:nvSpPr>
        <p:spPr>
          <a:xfrm>
            <a:off x="1051084" y="5738574"/>
            <a:ext cx="5893356" cy="708660"/>
          </a:xfrm>
          <a:prstGeom prst="rect">
            <a:avLst/>
          </a:prstGeom>
          <a:noFill/>
          <a:ln/>
        </p:spPr>
        <p:txBody>
          <a:bodyPr wrap="square" lIns="0" tIns="0" rIns="0" bIns="0" rtlCol="0" anchor="t"/>
          <a:lstStyle/>
          <a:p>
            <a:pPr algn="l" indent="0" marL="0">
              <a:lnSpc>
                <a:spcPts val="2750"/>
              </a:lnSpc>
              <a:buNone/>
            </a:pPr>
            <a:r>
              <a:rPr lang="en-US" sz="2200" dirty="0">
                <a:solidFill>
                  <a:srgbClr val="FFFFFF"/>
                </a:solidFill>
                <a:latin typeface="Mona Sans Semi Bold" pitchFamily="34" charset="0"/>
                <a:ea typeface="Mona Sans Semi Bold" pitchFamily="34" charset="-122"/>
                <a:cs typeface="Mona Sans Semi Bold" pitchFamily="34" charset="-120"/>
              </a:rPr>
              <a:t>Sprint 4: Dashboard Admin et Gestion des stocks</a:t>
            </a:r>
            <a:endParaRPr lang="en-US" sz="2200" dirty="0"/>
          </a:p>
        </p:txBody>
      </p:sp>
      <p:sp>
        <p:nvSpPr>
          <p:cNvPr id="15" name="Text 13"/>
          <p:cNvSpPr/>
          <p:nvPr/>
        </p:nvSpPr>
        <p:spPr>
          <a:xfrm>
            <a:off x="1051084" y="6583323"/>
            <a:ext cx="5893356" cy="725805"/>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Funnel Sans" pitchFamily="34" charset="0"/>
                <a:ea typeface="Funnel Sans" pitchFamily="34" charset="-122"/>
                <a:cs typeface="Funnel Sans" pitchFamily="34" charset="-120"/>
              </a:rPr>
              <a:t>Développement des outils d'administration et de suivi des produits.</a:t>
            </a:r>
            <a:endParaRPr lang="en-US" sz="1750" dirty="0"/>
          </a:p>
        </p:txBody>
      </p:sp>
      <p:sp>
        <p:nvSpPr>
          <p:cNvPr id="16" name="Shape 14"/>
          <p:cNvSpPr/>
          <p:nvPr/>
        </p:nvSpPr>
        <p:spPr>
          <a:xfrm>
            <a:off x="7428548" y="5481280"/>
            <a:ext cx="6407944" cy="2085142"/>
          </a:xfrm>
          <a:prstGeom prst="roundRect">
            <a:avLst>
              <a:gd name="adj" fmla="val 4569"/>
            </a:avLst>
          </a:prstGeom>
          <a:solidFill>
            <a:srgbClr val="181616">
              <a:alpha val="95000"/>
            </a:srgbClr>
          </a:solidFill>
          <a:ln w="30480">
            <a:solidFill>
              <a:srgbClr val="FFFFFF"/>
            </a:solidFill>
            <a:prstDash val="solid"/>
          </a:ln>
        </p:spPr>
      </p:sp>
      <p:sp>
        <p:nvSpPr>
          <p:cNvPr id="17" name="Text 15"/>
          <p:cNvSpPr/>
          <p:nvPr/>
        </p:nvSpPr>
        <p:spPr>
          <a:xfrm>
            <a:off x="7685842" y="5738574"/>
            <a:ext cx="4087892" cy="354330"/>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Mona Sans Semi Bold" pitchFamily="34" charset="0"/>
                <a:ea typeface="Mona Sans Semi Bold" pitchFamily="34" charset="-122"/>
                <a:cs typeface="Mona Sans Semi Bold" pitchFamily="34" charset="-120"/>
              </a:rPr>
              <a:t>Sprint 5: Tests et Optimisation</a:t>
            </a:r>
            <a:endParaRPr lang="en-US" sz="2200" dirty="0"/>
          </a:p>
        </p:txBody>
      </p:sp>
      <p:sp>
        <p:nvSpPr>
          <p:cNvPr id="18" name="Text 16"/>
          <p:cNvSpPr/>
          <p:nvPr/>
        </p:nvSpPr>
        <p:spPr>
          <a:xfrm>
            <a:off x="7685842" y="6228993"/>
            <a:ext cx="5893356" cy="725805"/>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Funnel Sans" pitchFamily="34" charset="0"/>
                <a:ea typeface="Funnel Sans" pitchFamily="34" charset="-122"/>
                <a:cs typeface="Funnel Sans" pitchFamily="34" charset="-120"/>
              </a:rPr>
              <a:t>Réalisation des tests finaux, amélioration des performances.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118723"/>
          </a:xfrm>
          <a:prstGeom prst="rect">
            <a:avLst/>
          </a:prstGeom>
        </p:spPr>
      </p:pic>
      <p:sp>
        <p:nvSpPr>
          <p:cNvPr id="3" name="Text 0"/>
          <p:cNvSpPr/>
          <p:nvPr/>
        </p:nvSpPr>
        <p:spPr>
          <a:xfrm>
            <a:off x="793790" y="4715947"/>
            <a:ext cx="7711083" cy="566976"/>
          </a:xfrm>
          <a:prstGeom prst="rect">
            <a:avLst/>
          </a:prstGeom>
          <a:noFill/>
          <a:ln/>
        </p:spPr>
        <p:txBody>
          <a:bodyPr wrap="none" lIns="0" tIns="0" rIns="0" bIns="0" rtlCol="0" anchor="t"/>
          <a:lstStyle/>
          <a:p>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Sprint 1: Fondation et Infrastructure</a:t>
            </a:r>
            <a:endParaRPr lang="en-US" sz="3550" dirty="0"/>
          </a:p>
        </p:txBody>
      </p:sp>
      <p:sp>
        <p:nvSpPr>
          <p:cNvPr id="4" name="Text 1"/>
          <p:cNvSpPr/>
          <p:nvPr/>
        </p:nvSpPr>
        <p:spPr>
          <a:xfrm>
            <a:off x="793790" y="5623084"/>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Ce sprint inclut la conception et la mise en œuvre de la base de données, garantissant une gestion efficace et sécurisée de toutes les informations relatives aux produits, commandes et utilisateurs.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4572000" y="0"/>
            <a:ext cx="10058400" cy="8229600"/>
          </a:xfrm>
          <a:prstGeom prst="rect">
            <a:avLst/>
          </a:prstGeom>
        </p:spPr>
      </p:pic>
      <p:pic>
        <p:nvPicPr>
          <p:cNvPr id="3" name="Image 1" descr="preencoded.png">    </p:cNvPr>
          <p:cNvPicPr>
            <a:picLocks noChangeAspect="1"/>
          </p:cNvPicPr>
          <p:nvPr/>
        </p:nvPicPr>
        <p:blipFill>
          <a:blip r:embed="rId2"/>
          <a:stretch>
            <a:fillRect/>
          </a:stretch>
        </p:blipFill>
        <p:spPr>
          <a:xfrm>
            <a:off x="8345924" y="2301240"/>
            <a:ext cx="4282440" cy="3627120"/>
          </a:xfrm>
          <a:prstGeom prst="rect">
            <a:avLst/>
          </a:prstGeom>
        </p:spPr>
      </p:pic>
      <p:sp>
        <p:nvSpPr>
          <p:cNvPr id="4" name="Text 0"/>
          <p:cNvSpPr/>
          <p:nvPr/>
        </p:nvSpPr>
        <p:spPr>
          <a:xfrm>
            <a:off x="793790" y="1540550"/>
            <a:ext cx="3898821" cy="2267903"/>
          </a:xfrm>
          <a:prstGeom prst="rect">
            <a:avLst/>
          </a:prstGeom>
          <a:noFill/>
          <a:ln/>
        </p:spPr>
        <p:txBody>
          <a:bodyPr wrap="square" lIns="0" tIns="0" rIns="0" bIns="0" rtlCol="0" anchor="t"/>
          <a:lstStyle/>
          <a:p>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Visualisation des éléments créés: La base de données</a:t>
            </a:r>
            <a:endParaRPr lang="en-US" sz="3550" dirty="0"/>
          </a:p>
        </p:txBody>
      </p:sp>
      <p:sp>
        <p:nvSpPr>
          <p:cNvPr id="5" name="Text 1"/>
          <p:cNvSpPr/>
          <p:nvPr/>
        </p:nvSpPr>
        <p:spPr>
          <a:xfrm>
            <a:off x="793790" y="4148614"/>
            <a:ext cx="3898821" cy="2540318"/>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La structure de notre base de données est le pilier de notre système, permettant une gestion fluide des utilisateurs, des produits, des commandes et des stocks. Sa conception optimisée assure rapidité et fiabilité.</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4678204"/>
          </a:xfrm>
          <a:prstGeom prst="rect">
            <a:avLst/>
          </a:prstGeom>
        </p:spPr>
      </p:pic>
      <p:sp>
        <p:nvSpPr>
          <p:cNvPr id="3" name="Text 0"/>
          <p:cNvSpPr/>
          <p:nvPr/>
        </p:nvSpPr>
        <p:spPr>
          <a:xfrm>
            <a:off x="793790" y="7038856"/>
            <a:ext cx="11991737" cy="566976"/>
          </a:xfrm>
          <a:prstGeom prst="rect">
            <a:avLst/>
          </a:prstGeom>
          <a:noFill/>
          <a:ln/>
        </p:spPr>
        <p:txBody>
          <a:bodyPr wrap="none" lIns="0" tIns="0" rIns="0" bIns="0" rtlCol="0" anchor="t"/>
          <a:lstStyle/>
          <a:p>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Visualisation des éléments créés: Le Dashboard Admin</a:t>
            </a:r>
            <a:endParaRPr lang="en-US" sz="3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0058400" cy="8229600"/>
          </a:xfrm>
          <a:prstGeom prst="rect">
            <a:avLst/>
          </a:prstGeom>
        </p:spPr>
      </p:pic>
      <p:pic>
        <p:nvPicPr>
          <p:cNvPr id="3" name="Image 1" descr="preencoded.png">    </p:cNvPr>
          <p:cNvPicPr>
            <a:picLocks noChangeAspect="1"/>
          </p:cNvPicPr>
          <p:nvPr/>
        </p:nvPicPr>
        <p:blipFill>
          <a:blip r:embed="rId2"/>
          <a:stretch>
            <a:fillRect/>
          </a:stretch>
        </p:blipFill>
        <p:spPr>
          <a:xfrm>
            <a:off x="1074063" y="283488"/>
            <a:ext cx="6138267" cy="7662624"/>
          </a:xfrm>
          <a:prstGeom prst="rect">
            <a:avLst/>
          </a:prstGeom>
        </p:spPr>
      </p:pic>
      <p:sp>
        <p:nvSpPr>
          <p:cNvPr id="4" name="Text 0"/>
          <p:cNvSpPr/>
          <p:nvPr/>
        </p:nvSpPr>
        <p:spPr>
          <a:xfrm>
            <a:off x="9937790" y="1722001"/>
            <a:ext cx="3898821" cy="2267903"/>
          </a:xfrm>
          <a:prstGeom prst="rect">
            <a:avLst/>
          </a:prstGeom>
          <a:noFill/>
          <a:ln/>
        </p:spPr>
        <p:txBody>
          <a:bodyPr wrap="square" lIns="0" tIns="0" rIns="0" bIns="0" rtlCol="0" anchor="t"/>
          <a:lstStyle/>
          <a:p>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Visualisation des éléments créés: Diagramme de classes</a:t>
            </a:r>
            <a:endParaRPr lang="en-US" sz="3550" dirty="0"/>
          </a:p>
        </p:txBody>
      </p:sp>
      <p:sp>
        <p:nvSpPr>
          <p:cNvPr id="5" name="Text 1"/>
          <p:cNvSpPr/>
          <p:nvPr/>
        </p:nvSpPr>
        <p:spPr>
          <a:xfrm>
            <a:off x="9937790" y="4330065"/>
            <a:ext cx="3898821" cy="217741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Le diagramme de classes illustre l'architecture logicielle de notre plateforme, définissant les entités clés et leurs interrelations. Cette modélisation est cruciale pour la modularité et la maintenance du code.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6583680" y="0"/>
            <a:ext cx="8046720" cy="8229600"/>
          </a:xfrm>
          <a:prstGeom prst="rect">
            <a:avLst/>
          </a:prstGeom>
        </p:spPr>
      </p:pic>
      <p:pic>
        <p:nvPicPr>
          <p:cNvPr id="3" name="Image 1" descr="preencoded.png">    </p:cNvPr>
          <p:cNvPicPr>
            <a:picLocks noChangeAspect="1"/>
          </p:cNvPicPr>
          <p:nvPr/>
        </p:nvPicPr>
        <p:blipFill>
          <a:blip r:embed="rId2"/>
          <a:stretch>
            <a:fillRect/>
          </a:stretch>
        </p:blipFill>
        <p:spPr>
          <a:xfrm>
            <a:off x="8273415" y="1078111"/>
            <a:ext cx="6073378" cy="6073378"/>
          </a:xfrm>
          <a:prstGeom prst="rect">
            <a:avLst/>
          </a:prstGeom>
        </p:spPr>
      </p:pic>
      <p:sp>
        <p:nvSpPr>
          <p:cNvPr id="4" name="Text 0"/>
          <p:cNvSpPr/>
          <p:nvPr/>
        </p:nvSpPr>
        <p:spPr>
          <a:xfrm>
            <a:off x="793790" y="1903452"/>
            <a:ext cx="5727621" cy="2267903"/>
          </a:xfrm>
          <a:prstGeom prst="rect">
            <a:avLst/>
          </a:prstGeom>
          <a:noFill/>
          <a:ln/>
        </p:spPr>
        <p:txBody>
          <a:bodyPr wrap="square" lIns="0" tIns="0" rIns="0" bIns="0" rtlCol="0" anchor="t"/>
          <a:lstStyle/>
          <a:p>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Visualisation des éléments créés: Diagramme de cas d'utilisation</a:t>
            </a:r>
            <a:endParaRPr lang="en-US" sz="3550" dirty="0"/>
          </a:p>
        </p:txBody>
      </p:sp>
      <p:sp>
        <p:nvSpPr>
          <p:cNvPr id="5" name="Text 1"/>
          <p:cNvSpPr/>
          <p:nvPr/>
        </p:nvSpPr>
        <p:spPr>
          <a:xfrm>
            <a:off x="793790" y="4511516"/>
            <a:ext cx="5727621" cy="1814513"/>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Le diagramme de cas d'utilisation met en lumière les interactions entre les utilisateurs (clients, administrateurs) et notre système, décrivant les fonctionnalités principales du site de manière claire et concise.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8046720" cy="8229600"/>
          </a:xfrm>
          <a:prstGeom prst="rect">
            <a:avLst/>
          </a:prstGeom>
        </p:spPr>
      </p:pic>
      <p:pic>
        <p:nvPicPr>
          <p:cNvPr id="3" name="Image 1" descr="preencoded.png">    </p:cNvPr>
          <p:cNvPicPr>
            <a:picLocks noChangeAspect="1"/>
          </p:cNvPicPr>
          <p:nvPr/>
        </p:nvPicPr>
        <p:blipFill>
          <a:blip r:embed="rId2"/>
          <a:stretch>
            <a:fillRect/>
          </a:stretch>
        </p:blipFill>
        <p:spPr>
          <a:xfrm>
            <a:off x="1537097" y="1257300"/>
            <a:ext cx="3566160" cy="5715000"/>
          </a:xfrm>
          <a:prstGeom prst="rect">
            <a:avLst/>
          </a:prstGeom>
        </p:spPr>
      </p:pic>
      <p:sp>
        <p:nvSpPr>
          <p:cNvPr id="4" name="Text 0"/>
          <p:cNvSpPr/>
          <p:nvPr/>
        </p:nvSpPr>
        <p:spPr>
          <a:xfrm>
            <a:off x="8108990" y="2368391"/>
            <a:ext cx="5727621" cy="1700927"/>
          </a:xfrm>
          <a:prstGeom prst="rect">
            <a:avLst/>
          </a:prstGeom>
          <a:noFill/>
          <a:ln/>
        </p:spPr>
        <p:txBody>
          <a:bodyPr wrap="square" lIns="0" tIns="0" rIns="0" bIns="0" rtlCol="0" anchor="t"/>
          <a:lstStyle/>
          <a:p>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Visualisation des éléments créés: Diagramme séquentiel</a:t>
            </a:r>
            <a:endParaRPr lang="en-US" sz="3550" dirty="0"/>
          </a:p>
        </p:txBody>
      </p:sp>
      <p:sp>
        <p:nvSpPr>
          <p:cNvPr id="5" name="Text 1"/>
          <p:cNvSpPr/>
          <p:nvPr/>
        </p:nvSpPr>
        <p:spPr>
          <a:xfrm>
            <a:off x="8108990" y="4409480"/>
            <a:ext cx="5727621" cy="1451610"/>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Le diagramme séquentiel détaille le déroulement chronologique des interactions entre les différents composants de notre système lors d'une action spécifique, comme le placement d'une commande.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2025-11-21T12:01:53Z</dcterms:created>
  <dcterms:modified xsi:type="dcterms:W3CDTF">2025-11-21T12:01:53Z</dcterms:modified>
</cp:coreProperties>
</file>